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2" r:id="rId2"/>
    <p:sldId id="351" r:id="rId3"/>
    <p:sldId id="356" r:id="rId4"/>
    <p:sldId id="310" r:id="rId5"/>
    <p:sldId id="365" r:id="rId6"/>
    <p:sldId id="331" r:id="rId7"/>
    <p:sldId id="303" r:id="rId8"/>
    <p:sldId id="332" r:id="rId9"/>
    <p:sldId id="361" r:id="rId10"/>
    <p:sldId id="339" r:id="rId11"/>
    <p:sldId id="366" r:id="rId12"/>
    <p:sldId id="353" r:id="rId13"/>
    <p:sldId id="367" r:id="rId14"/>
    <p:sldId id="360" r:id="rId15"/>
    <p:sldId id="330" r:id="rId16"/>
    <p:sldId id="320" r:id="rId17"/>
    <p:sldId id="323" r:id="rId18"/>
    <p:sldId id="362" r:id="rId19"/>
    <p:sldId id="364" r:id="rId20"/>
    <p:sldId id="357" r:id="rId21"/>
    <p:sldId id="338" r:id="rId22"/>
    <p:sldId id="340" r:id="rId23"/>
    <p:sldId id="317" r:id="rId24"/>
    <p:sldId id="348" r:id="rId25"/>
    <p:sldId id="363" r:id="rId26"/>
    <p:sldId id="262" r:id="rId27"/>
    <p:sldId id="368" r:id="rId28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C69"/>
    <a:srgbClr val="0098DB"/>
    <a:srgbClr val="9A7500"/>
    <a:srgbClr val="F0AB00"/>
    <a:srgbClr val="ECEBE8"/>
    <a:srgbClr val="D5D2CA"/>
    <a:srgbClr val="D1CFCB"/>
    <a:srgbClr val="D1CCC4"/>
    <a:srgbClr val="A2A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9486" autoAdjust="0"/>
  </p:normalViewPr>
  <p:slideViewPr>
    <p:cSldViewPr>
      <p:cViewPr>
        <p:scale>
          <a:sx n="100" d="100"/>
          <a:sy n="100" d="100"/>
        </p:scale>
        <p:origin x="-1042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3571-6F08-418D-9B64-D80F87C2D3A7}" type="datetimeFigureOut">
              <a:rPr lang="ru-RU" smtClean="0"/>
              <a:pPr/>
              <a:t>14.05.2018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E6FF-990B-4039-97D8-91E6A2DE16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597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C695BA-CFA8-4CDC-BCE1-A1D1B6838A10}" type="datetimeFigureOut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8293C-9399-44FA-91C2-9C12166E9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923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501008"/>
            <a:ext cx="4896544" cy="158417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861959" y="5157192"/>
            <a:ext cx="2742489" cy="914400"/>
          </a:xfrm>
        </p:spPr>
        <p:txBody>
          <a:bodyPr/>
          <a:lstStyle>
            <a:lvl1pPr algn="r">
              <a:buNone/>
              <a:defRPr sz="1600"/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3998278" y="2852936"/>
            <a:ext cx="4606170" cy="49006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«ПАРУС-Бюджет 10»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8229600" cy="50734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DB73-8768-47D3-B4A4-D55885B82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FD85-5507-4EC1-BC93-4D544BCA4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0172-C01F-43D7-A5FB-38931FF70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733A-91E4-42CF-AC0D-57DBAFBFE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83C9-7A91-40C4-94F3-C229DC076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41B92-FC34-46DA-BC1B-D59C873FB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E11D-6BDD-4EEF-8AEF-FEE19E9BB8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587D-226E-4D37-8B9C-6BAED96E0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20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0CD6-8767-4A54-9DE1-B39A6B60C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65EA-9224-4BF2-89F3-5F0FB3B0C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229600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9319"/>
            <a:ext cx="2133600" cy="412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19"/>
            <a:ext cx="2895600" cy="412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9319"/>
            <a:ext cx="2133600" cy="412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fld id="{40E04466-2F65-41F6-A860-38B0F0280A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ru-RU" sz="1800" b="1" kern="1200" dirty="0" smtClean="0">
          <a:solidFill>
            <a:srgbClr val="003C69"/>
          </a:solidFill>
          <a:latin typeface="Tahoma" pitchFamily="34" charset="0"/>
          <a:ea typeface="+mn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5856" y="3429000"/>
            <a:ext cx="5400600" cy="1008112"/>
          </a:xfrm>
        </p:spPr>
        <p:txBody>
          <a:bodyPr/>
          <a:lstStyle/>
          <a:p>
            <a:r>
              <a:rPr lang="ru-RU" sz="1800" b="1" dirty="0" smtClean="0">
                <a:latin typeface="Cambria" pitchFamily="18" charset="0"/>
              </a:rPr>
              <a:t>«Фактическая себестоимость как ключевой инструмент управления рентабельностью медицинских услуг»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572000" y="4365104"/>
            <a:ext cx="4110641" cy="1872208"/>
          </a:xfrm>
        </p:spPr>
        <p:txBody>
          <a:bodyPr/>
          <a:lstStyle/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>
                <a:latin typeface="Cambria" pitchFamily="18" charset="0"/>
              </a:rPr>
              <a:t>Павлов </a:t>
            </a:r>
            <a:r>
              <a:rPr lang="ru-RU" sz="1400" b="1" dirty="0" smtClean="0">
                <a:latin typeface="Cambria" pitchFamily="18" charset="0"/>
              </a:rPr>
              <a:t>Алексей </a:t>
            </a:r>
            <a:r>
              <a:rPr lang="ru-RU" sz="1400" b="1" dirty="0">
                <a:latin typeface="Cambria" pitchFamily="18" charset="0"/>
              </a:rPr>
              <a:t>В</a:t>
            </a:r>
            <a:r>
              <a:rPr lang="ru-RU" sz="1400" b="1" dirty="0" smtClean="0">
                <a:latin typeface="Cambria" pitchFamily="18" charset="0"/>
              </a:rPr>
              <a:t>ладимирович,</a:t>
            </a:r>
          </a:p>
          <a:p>
            <a:r>
              <a:rPr lang="ru-RU" sz="1400" b="1" dirty="0" smtClean="0">
                <a:latin typeface="Cambria" pitchFamily="18" charset="0"/>
              </a:rPr>
              <a:t>руководитель направления</a:t>
            </a:r>
          </a:p>
          <a:p>
            <a:r>
              <a:rPr lang="ru-RU" sz="1400" b="1" dirty="0" smtClean="0">
                <a:latin typeface="Cambria" pitchFamily="18" charset="0"/>
              </a:rPr>
              <a:t>«Экономические решения»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«Корпорация </a:t>
            </a:r>
            <a:r>
              <a:rPr lang="en-US" sz="1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Парус»</a:t>
            </a:r>
          </a:p>
          <a:p>
            <a:endParaRPr lang="ru-RU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Получение данных для расчета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Пример. Данные из МИС, необходимые </a:t>
            </a: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для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расчета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2770"/>
            <a:ext cx="7344816" cy="468551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Получение данных для расчета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Пример. Данные </a:t>
            </a: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из МИС, необходимые для расчета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402804"/>
            <a:ext cx="6219825" cy="47625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41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Функциональность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Получение данных для расчета из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МИС «Орбита»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8786"/>
            <a:ext cx="8568952" cy="469640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835696" y="1573360"/>
            <a:ext cx="1800200" cy="271464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96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Функциональность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Получение данных для расчета из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МИС «1С»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69" y="1551037"/>
            <a:ext cx="8904627" cy="454225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660232" y="3229544"/>
            <a:ext cx="2448272" cy="271464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80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низ 31"/>
          <p:cNvSpPr/>
          <p:nvPr/>
        </p:nvSpPr>
        <p:spPr>
          <a:xfrm rot="19311744">
            <a:off x="3041258" y="1822088"/>
            <a:ext cx="350514" cy="1227032"/>
          </a:xfrm>
          <a:prstGeom prst="downArrow">
            <a:avLst>
              <a:gd name="adj1" fmla="val 50000"/>
              <a:gd name="adj2" fmla="val 35855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Распределения </a:t>
            </a:r>
            <a:r>
              <a:rPr lang="ru-RU" dirty="0">
                <a:latin typeface="Cambria" pitchFamily="18" charset="0"/>
              </a:rPr>
              <a:t>(перераспределения) затрат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 rot="18942574">
            <a:off x="5852116" y="3967009"/>
            <a:ext cx="350514" cy="1201413"/>
          </a:xfrm>
          <a:prstGeom prst="downArrow">
            <a:avLst>
              <a:gd name="adj1" fmla="val 50000"/>
              <a:gd name="adj2" fmla="val 35855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5183" y="2996952"/>
            <a:ext cx="3316711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Распределение и перераспределение затрат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1227992"/>
            <a:ext cx="3024336" cy="83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Настройки и управление расчётом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5054491"/>
            <a:ext cx="3024336" cy="83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Оценка эффективности отделений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Функциональность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908720"/>
            <a:ext cx="8075240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Распределение и перераспределение затрат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82" y="1502246"/>
            <a:ext cx="7372350" cy="459105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331640" y="3140968"/>
            <a:ext cx="1872208" cy="199456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331640" y="3341752"/>
            <a:ext cx="1872208" cy="199456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64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Распределения </a:t>
            </a:r>
            <a:r>
              <a:rPr lang="ru-RU" dirty="0">
                <a:latin typeface="Cambria" pitchFamily="18" charset="0"/>
              </a:rPr>
              <a:t>(перераспределения) затрат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908720"/>
            <a:ext cx="8075240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Результат. Структура </a:t>
            </a:r>
            <a:r>
              <a:rPr lang="ru-RU" sz="1800" b="1" dirty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затрат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подразделений</a:t>
            </a:r>
            <a:endParaRPr lang="ru-RU" sz="1800" b="1" dirty="0">
              <a:solidFill>
                <a:srgbClr val="003C69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1261"/>
            <a:ext cx="8280920" cy="443330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93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Распределения </a:t>
            </a:r>
            <a:r>
              <a:rPr lang="ru-RU" dirty="0">
                <a:latin typeface="Cambria" pitchFamily="18" charset="0"/>
              </a:rPr>
              <a:t>(перераспределения) затрат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Результат.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Структура перераспределения затрат</a:t>
            </a:r>
            <a:endParaRPr lang="ru-RU" sz="1800" b="1" dirty="0">
              <a:solidFill>
                <a:srgbClr val="003C69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229013" cy="44406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64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Анализ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Оценка эффективности подразделений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5270"/>
            <a:ext cx="7992888" cy="48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3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Расчет себестоимости услуг и лечения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9311744">
            <a:off x="2971205" y="1846304"/>
            <a:ext cx="350514" cy="1000158"/>
          </a:xfrm>
          <a:prstGeom prst="downArrow">
            <a:avLst>
              <a:gd name="adj1" fmla="val 50000"/>
              <a:gd name="adj2" fmla="val 35855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942574">
            <a:off x="5852116" y="3967009"/>
            <a:ext cx="350514" cy="1201413"/>
          </a:xfrm>
          <a:prstGeom prst="downArrow">
            <a:avLst>
              <a:gd name="adj1" fmla="val 50000"/>
              <a:gd name="adj2" fmla="val 35855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2951" y="2767515"/>
            <a:ext cx="387214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Распределение полученных фактических затрат подразделений на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фактически оказанные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услуги в подразделениях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7" y="1227992"/>
            <a:ext cx="3024336" cy="83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Настройки и управление расчётом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5054491"/>
            <a:ext cx="3024336" cy="83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Себестоимость услуг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лечения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Методика расчета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2350"/>
            <a:ext cx="5112568" cy="519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96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Расчет себестоимости услуг и лечения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anose="02040503050406030204" pitchFamily="18" charset="0"/>
                <a:cs typeface="Tahoma" pitchFamily="34" charset="0"/>
              </a:rPr>
              <a:t>Результат. Себестоимость единицы трудоемкости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17" y="1872233"/>
            <a:ext cx="8640263" cy="29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7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Расчет себестоимости услуг и лечения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7601" y="908720"/>
            <a:ext cx="7605143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noProof="0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Результат. Фактическая себестоимость медицинских услуг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170863" cy="26384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126"/>
            <a:ext cx="8170863" cy="23050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633" y="3740621"/>
            <a:ext cx="8170863" cy="23526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8172400" y="3301552"/>
            <a:ext cx="704552" cy="271464"/>
          </a:xfrm>
          <a:prstGeom prst="flowChartAlternateProcess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403952" y="4165648"/>
            <a:ext cx="704552" cy="271464"/>
          </a:xfrm>
          <a:prstGeom prst="flowChartAlternateProcess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64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927094" y="4365104"/>
            <a:ext cx="10129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Расчет себестоимости услуг и лечения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Cambria" pitchFamily="18" charset="0"/>
                <a:cs typeface="Tahoma" pitchFamily="34" charset="0"/>
              </a:rPr>
              <a:t>Результат. Ф</a:t>
            </a:r>
            <a:r>
              <a:rPr lang="ru-RU" sz="1800" b="1" noProof="0" dirty="0" smtClean="0">
                <a:solidFill>
                  <a:srgbClr val="003C69"/>
                </a:solidFill>
                <a:latin typeface="Cambria" pitchFamily="18" charset="0"/>
              </a:rPr>
              <a:t>актическая себестоимость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лечения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Cambria" pitchFamily="18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7094" y="5805264"/>
            <a:ext cx="10129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11613"/>
            <a:ext cx="5772150" cy="12096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Скругленная соединительная линия 7"/>
          <p:cNvCxnSpPr>
            <a:stCxn id="11" idx="3"/>
            <a:endCxn id="6" idx="3"/>
          </p:cNvCxnSpPr>
          <p:nvPr/>
        </p:nvCxnSpPr>
        <p:spPr>
          <a:xfrm flipH="1">
            <a:off x="8028384" y="2528900"/>
            <a:ext cx="136096" cy="3348372"/>
          </a:xfrm>
          <a:prstGeom prst="curvedConnector3">
            <a:avLst>
              <a:gd name="adj1" fmla="val -49609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151" y="1511424"/>
            <a:ext cx="6437313" cy="21336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4443029" y="2420888"/>
            <a:ext cx="3721451" cy="216024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234" y="3847703"/>
            <a:ext cx="5772150" cy="7334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Скругленная соединительная линия 16"/>
          <p:cNvCxnSpPr>
            <a:stCxn id="9" idx="3"/>
            <a:endCxn id="16" idx="3"/>
          </p:cNvCxnSpPr>
          <p:nvPr/>
        </p:nvCxnSpPr>
        <p:spPr>
          <a:xfrm flipH="1">
            <a:off x="8028384" y="3537012"/>
            <a:ext cx="136095" cy="900100"/>
          </a:xfrm>
          <a:prstGeom prst="curvedConnector3">
            <a:avLst>
              <a:gd name="adj1" fmla="val -16797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4443028" y="3429000"/>
            <a:ext cx="3721451" cy="216024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472239" y="5610225"/>
            <a:ext cx="783430" cy="195263"/>
          </a:xfrm>
          <a:prstGeom prst="flowChartAlternateProcess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472239" y="4105454"/>
            <a:ext cx="783430" cy="195263"/>
          </a:xfrm>
          <a:prstGeom prst="flowChartAlternateProcess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4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Анализ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Оценка рентабельности услуг</a:t>
            </a:r>
            <a:endParaRPr lang="ru-RU" sz="1800" b="1" dirty="0">
              <a:solidFill>
                <a:srgbClr val="003C69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96944" cy="42957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Выводы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176464"/>
          </a:xfrm>
        </p:spPr>
        <p:txBody>
          <a:bodyPr anchor="ctr"/>
          <a:lstStyle/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Решение </a:t>
            </a:r>
            <a:r>
              <a:rPr lang="ru-RU" b="1" dirty="0">
                <a:latin typeface="Cambria" pitchFamily="18" charset="0"/>
              </a:rPr>
              <a:t>не требует изменений </a:t>
            </a:r>
            <a:r>
              <a:rPr lang="ru-RU" dirty="0">
                <a:latin typeface="Cambria" pitchFamily="18" charset="0"/>
              </a:rPr>
              <a:t>в </a:t>
            </a:r>
            <a:r>
              <a:rPr lang="ru-RU" dirty="0" smtClean="0">
                <a:latin typeface="Cambria" pitchFamily="18" charset="0"/>
              </a:rPr>
              <a:t>настройках и работе </a:t>
            </a:r>
            <a:r>
              <a:rPr lang="ru-RU" dirty="0">
                <a:latin typeface="Cambria" pitchFamily="18" charset="0"/>
              </a:rPr>
              <a:t>финансовой и медицинской </a:t>
            </a:r>
            <a:r>
              <a:rPr lang="ru-RU" dirty="0" smtClean="0">
                <a:latin typeface="Cambria" pitchFamily="18" charset="0"/>
              </a:rPr>
              <a:t>систем, благодаря специализированному хранилищу и механизмам обработки данных (расчета).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Разработанные типовые </a:t>
            </a:r>
            <a:r>
              <a:rPr lang="ru-RU" dirty="0">
                <a:latin typeface="Cambria" pitchFamily="18" charset="0"/>
              </a:rPr>
              <a:t>форматы получения </a:t>
            </a:r>
            <a:r>
              <a:rPr lang="ru-RU" dirty="0" smtClean="0">
                <a:latin typeface="Cambria" pitchFamily="18" charset="0"/>
              </a:rPr>
              <a:t>данных, позволяют решению </a:t>
            </a:r>
            <a:r>
              <a:rPr lang="ru-RU" b="1" dirty="0" smtClean="0">
                <a:latin typeface="Cambria" pitchFamily="18" charset="0"/>
              </a:rPr>
              <a:t>интегрироваться с различными системами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Автоматизированная загрузка данных позволяет </a:t>
            </a:r>
            <a:r>
              <a:rPr lang="ru-RU" b="1" dirty="0" smtClean="0">
                <a:latin typeface="Cambria" pitchFamily="18" charset="0"/>
              </a:rPr>
              <a:t>минимизировать ручной ввод  </a:t>
            </a:r>
            <a:r>
              <a:rPr lang="ru-RU" dirty="0" smtClean="0">
                <a:latin typeface="Cambria" pitchFamily="18" charset="0"/>
              </a:rPr>
              <a:t>и организовать контроль целостности данных.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Решение имеет удобное представление финансовых и медицинских данных и результатов расчета для анализа.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itchFamily="18" charset="0"/>
              </a:rPr>
              <a:t>Реализация </a:t>
            </a:r>
            <a:r>
              <a:rPr lang="ru-RU" dirty="0">
                <a:latin typeface="Cambria" pitchFamily="18" charset="0"/>
              </a:rPr>
              <a:t>решения осуществляется </a:t>
            </a:r>
            <a:r>
              <a:rPr lang="ru-RU" b="1" dirty="0" smtClean="0">
                <a:latin typeface="Cambria" pitchFamily="18" charset="0"/>
              </a:rPr>
              <a:t>в </a:t>
            </a:r>
            <a:r>
              <a:rPr lang="ru-RU" b="1" dirty="0">
                <a:latin typeface="Cambria" pitchFamily="18" charset="0"/>
              </a:rPr>
              <a:t>несколько этапов </a:t>
            </a:r>
            <a:r>
              <a:rPr lang="ru-RU" dirty="0">
                <a:latin typeface="Cambria" pitchFamily="18" charset="0"/>
              </a:rPr>
              <a:t>и с очевидными результатами по окончании каждого из </a:t>
            </a:r>
            <a:r>
              <a:rPr lang="ru-RU" dirty="0" smtClean="0">
                <a:latin typeface="Cambria" pitchFamily="18" charset="0"/>
              </a:rPr>
              <a:t>этапов.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02660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ru-RU" sz="1800" b="1" dirty="0" smtClean="0">
                <a:solidFill>
                  <a:srgbClr val="002060"/>
                </a:solidFill>
                <a:latin typeface="Cambria" panose="02040503050406030204" pitchFamily="18" charset="0"/>
                <a:cs typeface="Tahoma" pitchFamily="34" charset="0"/>
              </a:rPr>
              <a:t>Специализированное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Tahoma" pitchFamily="34" charset="0"/>
              </a:rPr>
              <a:t> решение для здравоохранения и применимо для медицинских организаций разного профиля: стационары, поликлиники, санатории, и т.д.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План реализации проекта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Этап 1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Поставка ПО</a:t>
            </a:r>
            <a:endParaRPr lang="en-US" sz="1400" dirty="0" smtClean="0">
              <a:solidFill>
                <a:srgbClr val="003C6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Уточнение методики расчёта</a:t>
            </a:r>
            <a:endParaRPr lang="ru-RU" sz="1400" dirty="0">
              <a:solidFill>
                <a:srgbClr val="003C6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132856"/>
            <a:ext cx="244827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Этап 2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Сбор </a:t>
            </a:r>
            <a:r>
              <a:rPr lang="ru-RU" sz="1400" dirty="0">
                <a:solidFill>
                  <a:srgbClr val="003C69"/>
                </a:solidFill>
                <a:latin typeface="Cambria" panose="02040503050406030204" pitchFamily="18" charset="0"/>
              </a:rPr>
              <a:t>фактических затрат </a:t>
            </a: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из </a:t>
            </a:r>
            <a:r>
              <a:rPr lang="ru-RU" sz="1400" dirty="0">
                <a:solidFill>
                  <a:srgbClr val="003C69"/>
                </a:solidFill>
                <a:latin typeface="Cambria" panose="02040503050406030204" pitchFamily="18" charset="0"/>
              </a:rPr>
              <a:t>ИС ФХД</a:t>
            </a: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Распределение </a:t>
            </a:r>
            <a:r>
              <a:rPr lang="ru-RU" sz="1400" dirty="0">
                <a:solidFill>
                  <a:srgbClr val="003C69"/>
                </a:solidFill>
                <a:latin typeface="Cambria" panose="02040503050406030204" pitchFamily="18" charset="0"/>
              </a:rPr>
              <a:t>и перераспределение </a:t>
            </a: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затрат </a:t>
            </a:r>
            <a:r>
              <a:rPr lang="ru-RU" sz="1400" dirty="0">
                <a:solidFill>
                  <a:srgbClr val="003C69"/>
                </a:solidFill>
                <a:latin typeface="Cambria" panose="02040503050406030204" pitchFamily="18" charset="0"/>
              </a:rPr>
              <a:t>по </a:t>
            </a: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подразделениям.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Оценка </a:t>
            </a:r>
            <a:r>
              <a:rPr lang="ru-RU" sz="1400" dirty="0">
                <a:solidFill>
                  <a:srgbClr val="003C69"/>
                </a:solidFill>
                <a:latin typeface="Cambria" panose="02040503050406030204" pitchFamily="18" charset="0"/>
              </a:rPr>
              <a:t>эффективности работы подразделений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636912"/>
            <a:ext cx="244827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Этап 3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Сбор </a:t>
            </a:r>
            <a:r>
              <a:rPr lang="ru-RU" sz="1400" dirty="0">
                <a:solidFill>
                  <a:srgbClr val="003C69"/>
                </a:solidFill>
                <a:latin typeface="Cambria" panose="02040503050406030204" pitchFamily="18" charset="0"/>
              </a:rPr>
              <a:t>данных о фактически оказанных медицинских услугах и пролеченных пациентах из МИС. </a:t>
            </a:r>
            <a:endParaRPr lang="ru-RU" sz="1400" dirty="0" smtClean="0">
              <a:solidFill>
                <a:srgbClr val="003C6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Расчет </a:t>
            </a:r>
            <a:r>
              <a:rPr lang="ru-RU" sz="1400" dirty="0">
                <a:solidFill>
                  <a:srgbClr val="003C69"/>
                </a:solidFill>
                <a:latin typeface="Cambria" panose="02040503050406030204" pitchFamily="18" charset="0"/>
              </a:rPr>
              <a:t>фактической себестоимости </a:t>
            </a:r>
            <a:r>
              <a:rPr lang="ru-RU" sz="1400" dirty="0" smtClean="0">
                <a:solidFill>
                  <a:srgbClr val="003C69"/>
                </a:solidFill>
                <a:latin typeface="Cambria" panose="02040503050406030204" pitchFamily="18" charset="0"/>
              </a:rPr>
              <a:t>услуг и лечения</a:t>
            </a:r>
            <a:endParaRPr lang="ru-RU" sz="1400" dirty="0">
              <a:solidFill>
                <a:srgbClr val="003C69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187624" y="5013174"/>
            <a:ext cx="7128792" cy="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4598" y="5038869"/>
            <a:ext cx="713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Объём услуг</a:t>
            </a:r>
            <a:r>
              <a:rPr lang="en-US" sz="18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		</a:t>
            </a:r>
            <a:r>
              <a:rPr lang="ru-RU" sz="18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от </a:t>
            </a:r>
            <a:r>
              <a:rPr lang="en-US" sz="1800" b="1" smtClean="0">
                <a:solidFill>
                  <a:srgbClr val="003C69"/>
                </a:solidFill>
                <a:latin typeface="Cambria" panose="02040503050406030204" pitchFamily="18" charset="0"/>
              </a:rPr>
              <a:t>  29</a:t>
            </a:r>
            <a:r>
              <a:rPr lang="ru-RU" sz="18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 чел/дн.</a:t>
            </a:r>
          </a:p>
          <a:p>
            <a:r>
              <a:rPr lang="ru-RU" sz="1800" b="1" dirty="0" smtClean="0">
                <a:solidFill>
                  <a:srgbClr val="003C69"/>
                </a:solidFill>
                <a:latin typeface="Cambria" panose="02040503050406030204" pitchFamily="18" charset="0"/>
              </a:rPr>
              <a:t>Стоимость (с учётом ПП) от 499 тыс. руб.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Базовая комплектация</a:t>
            </a:r>
            <a:endParaRPr lang="ru-RU" sz="1800" b="1" dirty="0">
              <a:solidFill>
                <a:srgbClr val="003C69"/>
              </a:solidFill>
              <a:latin typeface="Cambria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1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3716338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Корпорация </a:t>
            </a:r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«Парус», 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129366, Москва, ул. Ярославская, </a:t>
            </a:r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д.10, </a:t>
            </a:r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корп.4, 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(495) </a:t>
            </a:r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617-42-22 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0" y="4365625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3C69"/>
                </a:solidFill>
                <a:latin typeface="Tahoma" pitchFamily="34" charset="0"/>
              </a:rPr>
              <a:t>www.parus.com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412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Анализ и исправление ошибочных ситуаций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1978"/>
            <a:ext cx="8849444" cy="505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34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Методика расчета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136904" cy="4785395"/>
          </a:xfrm>
        </p:spPr>
        <p:txBody>
          <a:bodyPr anchor="ctr"/>
          <a:lstStyle/>
          <a:p>
            <a:pPr algn="just">
              <a:spcBef>
                <a:spcPts val="2400"/>
              </a:spcBef>
            </a:pPr>
            <a:r>
              <a:rPr lang="ru-RU" sz="1800" dirty="0" smtClean="0">
                <a:latin typeface="Cambria" panose="02040503050406030204" pitchFamily="18" charset="0"/>
              </a:rPr>
              <a:t>Алгоритм </a:t>
            </a:r>
            <a:r>
              <a:rPr lang="ru-RU" sz="1800" dirty="0">
                <a:latin typeface="Cambria" panose="02040503050406030204" pitchFamily="18" charset="0"/>
              </a:rPr>
              <a:t>решения </a:t>
            </a:r>
            <a:r>
              <a:rPr lang="ru-RU" sz="1800" dirty="0" smtClean="0">
                <a:latin typeface="Cambria" panose="02040503050406030204" pitchFamily="18" charset="0"/>
              </a:rPr>
              <a:t>задачи расчета фактической себестоимости медицинских услуг имеет следующую </a:t>
            </a:r>
            <a:r>
              <a:rPr lang="ru-RU" sz="1800" dirty="0">
                <a:latin typeface="Cambria" panose="02040503050406030204" pitchFamily="18" charset="0"/>
              </a:rPr>
              <a:t>последовательность </a:t>
            </a:r>
            <a:r>
              <a:rPr lang="ru-RU" sz="1800" dirty="0" smtClean="0">
                <a:latin typeface="Cambria" pitchFamily="18" charset="0"/>
              </a:rPr>
              <a:t>действий: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>
                <a:latin typeface="Cambria" panose="02040503050406030204" pitchFamily="18" charset="0"/>
              </a:rPr>
              <a:t>выработать критерии </a:t>
            </a:r>
            <a:r>
              <a:rPr lang="ru-RU" dirty="0" smtClean="0">
                <a:latin typeface="Cambria" panose="02040503050406030204" pitchFamily="18" charset="0"/>
              </a:rPr>
              <a:t>распределения </a:t>
            </a:r>
            <a:r>
              <a:rPr lang="ru-RU" dirty="0">
                <a:latin typeface="Cambria" panose="02040503050406030204" pitchFamily="18" charset="0"/>
              </a:rPr>
              <a:t>(перераспределения) затрат в различных случаях</a:t>
            </a:r>
            <a:r>
              <a:rPr lang="ru-RU" dirty="0" smtClean="0">
                <a:latin typeface="Cambria" pitchFamily="18" charset="0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>
                <a:latin typeface="Cambria" panose="02040503050406030204" pitchFamily="18" charset="0"/>
              </a:rPr>
              <a:t>распределить</a:t>
            </a:r>
            <a:r>
              <a:rPr lang="ru-RU" dirty="0">
                <a:latin typeface="Cambria" panose="02040503050406030204" pitchFamily="18" charset="0"/>
              </a:rPr>
              <a:t> затраты по каждому из подразделений</a:t>
            </a:r>
            <a:r>
              <a:rPr lang="ru-RU" dirty="0" smtClean="0">
                <a:latin typeface="Cambria" pitchFamily="18" charset="0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перераспределить</a:t>
            </a:r>
            <a:r>
              <a:rPr lang="ru-RU" dirty="0" smtClean="0">
                <a:latin typeface="Cambria" pitchFamily="18" charset="0"/>
              </a:rPr>
              <a:t> затраты вспомогательных подразделений на основные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подразделения, оказывающие </a:t>
            </a:r>
            <a:r>
              <a:rPr lang="ru-RU" dirty="0">
                <a:latin typeface="Cambria" panose="02040503050406030204" pitchFamily="18" charset="0"/>
              </a:rPr>
              <a:t>медицинские услуги</a:t>
            </a:r>
            <a:r>
              <a:rPr lang="ru-RU" dirty="0" smtClean="0">
                <a:latin typeface="Cambria" pitchFamily="18" charset="0"/>
              </a:rPr>
              <a:t>;</a:t>
            </a:r>
            <a:endParaRPr lang="ru-RU" dirty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b="1" dirty="0">
                <a:latin typeface="Cambria" pitchFamily="18" charset="0"/>
              </a:rPr>
              <a:t>распределить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полученные фактические затраты подразделений </a:t>
            </a:r>
            <a:r>
              <a:rPr lang="ru-RU" dirty="0">
                <a:latin typeface="Cambria" panose="02040503050406030204" pitchFamily="18" charset="0"/>
              </a:rPr>
              <a:t>на фактически оказанные услуги в подразделениях </a:t>
            </a:r>
            <a:r>
              <a:rPr lang="ru-RU" dirty="0">
                <a:solidFill>
                  <a:srgbClr val="0098DB"/>
                </a:solidFill>
                <a:latin typeface="Cambria" panose="02040503050406030204" pitchFamily="18" charset="0"/>
              </a:rPr>
              <a:t>пропорционально времени работы персонала</a:t>
            </a:r>
            <a:r>
              <a:rPr lang="ru-RU" dirty="0">
                <a:latin typeface="Cambria" panose="02040503050406030204" pitchFamily="18" charset="0"/>
              </a:rPr>
              <a:t> при оказании конкретной услуги (для прямых затрат) </a:t>
            </a:r>
            <a:r>
              <a:rPr lang="ru-RU" dirty="0">
                <a:solidFill>
                  <a:srgbClr val="0098DB"/>
                </a:solidFill>
                <a:latin typeface="Cambria" panose="02040503050406030204" pitchFamily="18" charset="0"/>
              </a:rPr>
              <a:t>и длительности самой услуги </a:t>
            </a:r>
            <a:r>
              <a:rPr lang="ru-RU" dirty="0">
                <a:latin typeface="Cambria" panose="02040503050406030204" pitchFamily="18" charset="0"/>
              </a:rPr>
              <a:t>(для косвенных затрат</a:t>
            </a:r>
            <a:r>
              <a:rPr lang="ru-RU" dirty="0" smtClean="0">
                <a:latin typeface="Cambria" panose="02040503050406030204" pitchFamily="18" charset="0"/>
              </a:rPr>
              <a:t>).</a:t>
            </a:r>
          </a:p>
          <a:p>
            <a:pPr marL="457200" lvl="1" indent="0" algn="just">
              <a:buNone/>
            </a:pPr>
            <a:endParaRPr lang="ru-RU" dirty="0">
              <a:latin typeface="Cambria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Этот </a:t>
            </a:r>
            <a:r>
              <a:rPr lang="ru-RU" dirty="0">
                <a:latin typeface="Cambria" panose="02040503050406030204" pitchFamily="18" charset="0"/>
              </a:rPr>
              <a:t>метод </a:t>
            </a:r>
            <a:r>
              <a:rPr lang="ru-RU" dirty="0" smtClean="0">
                <a:latin typeface="Cambria" panose="02040503050406030204" pitchFamily="18" charset="0"/>
              </a:rPr>
              <a:t>расчета еще называют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агрегированным методом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noProof="0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Агрегированный метод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Cambria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latin typeface="Cambria" pitchFamily="18" charset="0"/>
              </a:rPr>
              <a:t>Критерии </a:t>
            </a:r>
            <a:r>
              <a:rPr lang="ru-RU" dirty="0" smtClean="0">
                <a:latin typeface="Cambria" pitchFamily="18" charset="0"/>
              </a:rPr>
              <a:t>распределения (</a:t>
            </a:r>
            <a:r>
              <a:rPr lang="ru-RU" dirty="0">
                <a:latin typeface="Cambria" pitchFamily="18" charset="0"/>
              </a:rPr>
              <a:t>перераспределения</a:t>
            </a:r>
            <a:r>
              <a:rPr lang="ru-RU" dirty="0" smtClean="0">
                <a:latin typeface="Cambria" pitchFamily="18" charset="0"/>
              </a:rPr>
              <a:t>) затрат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Пример. База для распределения (перераспределения) затрат</a:t>
            </a:r>
            <a:endParaRPr lang="ru-RU" sz="1800" b="1" dirty="0">
              <a:solidFill>
                <a:srgbClr val="003C69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605" y="1484784"/>
            <a:ext cx="7762875" cy="458152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Функциональность решения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Настройки распределения затрат</a:t>
            </a:r>
            <a:endParaRPr lang="ru-RU" sz="1800" b="1" dirty="0">
              <a:solidFill>
                <a:srgbClr val="003C69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712"/>
            <a:ext cx="8934450" cy="48006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40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Функциональность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  <a:cs typeface="Tahoma" pitchFamily="34" charset="0"/>
              </a:rPr>
              <a:t>Настройки перераспределения затрат</a:t>
            </a:r>
            <a:endParaRPr lang="ru-RU" sz="1800" b="1" dirty="0">
              <a:solidFill>
                <a:srgbClr val="003C69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46473"/>
            <a:ext cx="8782050" cy="391477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69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 rot="15059417">
            <a:off x="3928732" y="3141713"/>
            <a:ext cx="350514" cy="2415993"/>
          </a:xfrm>
          <a:prstGeom prst="downArrow">
            <a:avLst>
              <a:gd name="adj1" fmla="val 50000"/>
              <a:gd name="adj2" fmla="val 35855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7736" y="2961516"/>
            <a:ext cx="3316711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Расчёт фактической себестоимости медицинских услуг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7266020">
            <a:off x="3840906" y="1535945"/>
            <a:ext cx="354400" cy="2576707"/>
          </a:xfrm>
          <a:prstGeom prst="downArrow">
            <a:avLst>
              <a:gd name="adj1" fmla="val 50000"/>
              <a:gd name="adj2" fmla="val 35855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</a:rPr>
              <a:t>Получение данных для расчета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396" y="2673300"/>
            <a:ext cx="554061" cy="42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395" y="4118900"/>
            <a:ext cx="554061" cy="42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43136" y="970444"/>
            <a:ext cx="2888704" cy="1810484"/>
            <a:chOff x="251520" y="1484784"/>
            <a:chExt cx="2888704" cy="181048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91952" y="2162880"/>
              <a:ext cx="2448272" cy="11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…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9552" y="1966288"/>
              <a:ext cx="2448272" cy="11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1C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5536" y="1723668"/>
              <a:ext cx="2448272" cy="11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ru-RU" sz="1400" dirty="0" smtClean="0">
                  <a:solidFill>
                    <a:schemeClr val="tx1"/>
                  </a:solidFill>
                </a:rPr>
                <a:t>Парус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1520" y="1484784"/>
              <a:ext cx="2448272" cy="113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ИС ФХД учреждения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71600" y="4600868"/>
            <a:ext cx="2448272" cy="113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7584" y="4390742"/>
            <a:ext cx="2448272" cy="113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Орбита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3568" y="4247286"/>
            <a:ext cx="2448272" cy="1029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Интерин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900220"/>
            <a:ext cx="2448272" cy="113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1C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3657600"/>
            <a:ext cx="2448272" cy="113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Парус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3418716"/>
            <a:ext cx="2448272" cy="113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МИС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587765">
            <a:off x="8044695" y="1696905"/>
            <a:ext cx="354400" cy="1264896"/>
          </a:xfrm>
          <a:prstGeom prst="downArrow">
            <a:avLst>
              <a:gd name="adj1" fmla="val 50000"/>
              <a:gd name="adj2" fmla="val 35855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402" y="1284730"/>
            <a:ext cx="682045" cy="81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Функциональность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Получение данных для расчета из ИС ФХД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«Парус»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6237"/>
            <a:ext cx="8031163" cy="479107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10396" y="4221088"/>
            <a:ext cx="3661604" cy="271464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75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Функциональность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Получение данных для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расчета из ИС </a:t>
            </a: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ФХД </a:t>
            </a:r>
            <a:r>
              <a:rPr lang="ru-RU" sz="1800" b="1" dirty="0" smtClean="0">
                <a:solidFill>
                  <a:srgbClr val="003C69"/>
                </a:solidFill>
                <a:latin typeface="Cambria" pitchFamily="18" charset="0"/>
              </a:rPr>
              <a:t>«1С»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9219"/>
            <a:ext cx="8928992" cy="469556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973651" y="2924944"/>
            <a:ext cx="1717705" cy="288032"/>
          </a:xfrm>
          <a:prstGeom prst="flowChartAlternateProcess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47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469018c263f5385f961b2a8695495c064aaf"/>
</p:tagLst>
</file>

<file path=ppt/theme/theme1.xml><?xml version="1.0" encoding="utf-8"?>
<a:theme xmlns:a="http://schemas.openxmlformats.org/drawingml/2006/main" name="2014-Хим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2014-Химки</Template>
  <TotalTime>6403</TotalTime>
  <Words>528</Words>
  <Application>Microsoft Office PowerPoint</Application>
  <PresentationFormat>Экран (4:3)</PresentationFormat>
  <Paragraphs>110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2014-Химки</vt:lpstr>
      <vt:lpstr>Слайд 1</vt:lpstr>
      <vt:lpstr>Методика расчета</vt:lpstr>
      <vt:lpstr>Методика расчета</vt:lpstr>
      <vt:lpstr>Критерии распределения (перераспределения) затрат</vt:lpstr>
      <vt:lpstr>Функциональность решения</vt:lpstr>
      <vt:lpstr>Функциональность решения</vt:lpstr>
      <vt:lpstr>Получение данных для расчета</vt:lpstr>
      <vt:lpstr>Функциональность решения</vt:lpstr>
      <vt:lpstr>Функциональность решения</vt:lpstr>
      <vt:lpstr>Получение данных для расчета</vt:lpstr>
      <vt:lpstr>Получение данных для расчета</vt:lpstr>
      <vt:lpstr>Функциональность решения</vt:lpstr>
      <vt:lpstr>Функциональность решения</vt:lpstr>
      <vt:lpstr>Распределения (перераспределения) затрат</vt:lpstr>
      <vt:lpstr>Функциональность решения</vt:lpstr>
      <vt:lpstr>Распределения (перераспределения) затрат</vt:lpstr>
      <vt:lpstr>Распределения (перераспределения) затрат</vt:lpstr>
      <vt:lpstr>Анализ</vt:lpstr>
      <vt:lpstr>Расчет себестоимости услуг и лечения</vt:lpstr>
      <vt:lpstr>Расчет себестоимости услуг и лечения</vt:lpstr>
      <vt:lpstr>Расчет себестоимости услуг и лечения</vt:lpstr>
      <vt:lpstr>Расчет себестоимости услуг и лечения</vt:lpstr>
      <vt:lpstr>Анализ</vt:lpstr>
      <vt:lpstr>Выводы</vt:lpstr>
      <vt:lpstr>План реализации проекта</vt:lpstr>
      <vt:lpstr>Слайд 26</vt:lpstr>
      <vt:lpstr>Анализ и исправление ошибочных ситуаций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Набоких</dc:creator>
  <cp:lastModifiedBy>Крутских</cp:lastModifiedBy>
  <cp:revision>600</cp:revision>
  <dcterms:created xsi:type="dcterms:W3CDTF">2014-03-13T13:14:00Z</dcterms:created>
  <dcterms:modified xsi:type="dcterms:W3CDTF">2018-05-14T19:41:30Z</dcterms:modified>
</cp:coreProperties>
</file>